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2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1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6455-5ADC-4651-8874-5A7B8A64D1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9E2D0-2636-44E0-8A21-91ED553854C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7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2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D78D-DB21-4CC7-9875-CFE259C528B9}" type="datetimeFigureOut">
              <a:rPr lang="en-US" smtClean="0"/>
              <a:t>5/10/2013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CD78-CD37-4D99-9563-6E6E4336C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02" y="0"/>
            <a:ext cx="1092998" cy="15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6455-5ADC-4651-8874-5A7B8A64D1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5/10/2013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9E2D0-2636-44E0-8A21-91ED553854C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"/>
            <a:ext cx="9144000" cy="68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Fundamentals of Political Science Research,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1: The </a:t>
            </a:r>
            <a:r>
              <a:rPr lang="en-US" dirty="0"/>
              <a:t>Scientific Study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22461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would you expect to see based on the theory </a:t>
            </a:r>
            <a:r>
              <a:rPr lang="en-US" sz="2400" dirty="0" smtClean="0"/>
              <a:t>of </a:t>
            </a:r>
            <a:br>
              <a:rPr lang="en-US" sz="2400" dirty="0" smtClean="0"/>
            </a:br>
            <a:r>
              <a:rPr lang="en-US" sz="2400" dirty="0" smtClean="0"/>
              <a:t>economic </a:t>
            </a:r>
            <a:r>
              <a:rPr lang="en-US" sz="2400" dirty="0"/>
              <a:t>voting? Two hypothetical cases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24" y="1782762"/>
            <a:ext cx="5721152" cy="4160838"/>
          </a:xfrm>
        </p:spPr>
      </p:pic>
    </p:spTree>
    <p:extLst>
      <p:ext uri="{BB962C8B-B14F-4D97-AF65-F5344CB8AC3E}">
        <p14:creationId xmlns:p14="http://schemas.microsoft.com/office/powerpoint/2010/main" val="33877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would you expect to see based </a:t>
            </a:r>
            <a:br>
              <a:rPr lang="en-US" sz="3600" dirty="0"/>
            </a:br>
            <a:r>
              <a:rPr lang="en-US" sz="3600" dirty="0"/>
              <a:t>on the theory of economic voting?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7290"/>
            <a:ext cx="5791200" cy="4211782"/>
          </a:xfrm>
        </p:spPr>
      </p:pic>
    </p:spTree>
    <p:extLst>
      <p:ext uri="{BB962C8B-B14F-4D97-AF65-F5344CB8AC3E}">
        <p14:creationId xmlns:p14="http://schemas.microsoft.com/office/powerpoint/2010/main" val="20740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would you expect to see based on the theory </a:t>
            </a:r>
            <a:r>
              <a:rPr lang="en-US" sz="2400" dirty="0" smtClean="0"/>
              <a:t>of </a:t>
            </a:r>
            <a:br>
              <a:rPr lang="en-US" sz="2400" dirty="0" smtClean="0"/>
            </a:br>
            <a:r>
              <a:rPr lang="en-US" sz="2400" dirty="0" smtClean="0"/>
              <a:t>economic </a:t>
            </a:r>
            <a:r>
              <a:rPr lang="en-US" sz="2400" dirty="0"/>
              <a:t>voting? Two hypothetical cases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99" y="1554162"/>
            <a:ext cx="6349802" cy="4618038"/>
          </a:xfrm>
        </p:spPr>
      </p:pic>
    </p:spTree>
    <p:extLst>
      <p:ext uri="{BB962C8B-B14F-4D97-AF65-F5344CB8AC3E}">
        <p14:creationId xmlns:p14="http://schemas.microsoft.com/office/powerpoint/2010/main" val="109992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Models of </a:t>
            </a:r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we think about the phenomena that we want to better </a:t>
            </a:r>
            <a:r>
              <a:rPr lang="en-US" dirty="0" smtClean="0"/>
              <a:t>understand as </a:t>
            </a:r>
            <a:r>
              <a:rPr lang="en-US" dirty="0"/>
              <a:t>dependent variables and develop theories about the </a:t>
            </a:r>
            <a:r>
              <a:rPr lang="en-US" dirty="0" smtClean="0"/>
              <a:t>independent variables </a:t>
            </a:r>
            <a:r>
              <a:rPr lang="en-US" dirty="0"/>
              <a:t>that causally influence them, we are </a:t>
            </a:r>
            <a:r>
              <a:rPr lang="en-US" dirty="0" smtClean="0"/>
              <a:t>constructing theoretical </a:t>
            </a:r>
            <a:r>
              <a:rPr lang="en-US" dirty="0"/>
              <a:t>models.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 we know whether a model is useful?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answer depends on what we are trying to do with the model.</a:t>
            </a:r>
          </a:p>
          <a:p>
            <a:pPr lvl="1"/>
            <a:r>
              <a:rPr lang="en-US" dirty="0" smtClean="0"/>
              <a:t>Maps </a:t>
            </a:r>
            <a:r>
              <a:rPr lang="en-US" dirty="0"/>
              <a:t>analogy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the Road to Scientific Knowledge about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</a:t>
            </a:r>
            <a:r>
              <a:rPr lang="en-US" dirty="0"/>
              <a:t>Your Theories </a:t>
            </a:r>
            <a:r>
              <a:rPr lang="en-US" dirty="0" smtClean="0"/>
              <a:t>Causal</a:t>
            </a:r>
            <a:endParaRPr lang="en-US" dirty="0"/>
          </a:p>
          <a:p>
            <a:r>
              <a:rPr lang="en-US" dirty="0" smtClean="0"/>
              <a:t>Don't </a:t>
            </a:r>
            <a:r>
              <a:rPr lang="en-US" dirty="0"/>
              <a:t>Let Data Alone Drive Your </a:t>
            </a:r>
            <a:r>
              <a:rPr lang="en-US" dirty="0" smtClean="0"/>
              <a:t>Theories</a:t>
            </a:r>
          </a:p>
          <a:p>
            <a:r>
              <a:rPr lang="en-US" dirty="0" smtClean="0"/>
              <a:t>Consider </a:t>
            </a:r>
            <a:r>
              <a:rPr lang="en-US" dirty="0"/>
              <a:t>Only Empirical </a:t>
            </a:r>
            <a:r>
              <a:rPr lang="en-US" dirty="0" smtClean="0"/>
              <a:t>Evidence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dirty="0"/>
              <a:t>Normative Statements  </a:t>
            </a:r>
          </a:p>
          <a:p>
            <a:r>
              <a:rPr lang="en-US" dirty="0" smtClean="0"/>
              <a:t>Pursue </a:t>
            </a:r>
            <a:r>
              <a:rPr lang="en-US" dirty="0"/>
              <a:t>Both Generality and </a:t>
            </a:r>
            <a:r>
              <a:rPr lang="en-US" dirty="0" smtClean="0"/>
              <a:t>Parsimony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 </a:t>
            </a: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Political </a:t>
            </a:r>
            <a:r>
              <a:rPr lang="en-US" dirty="0"/>
              <a:t>Science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Approaching </a:t>
            </a:r>
            <a:r>
              <a:rPr lang="en-US" dirty="0"/>
              <a:t>Politics Scientifically: The Search for </a:t>
            </a:r>
            <a:r>
              <a:rPr lang="en-US" dirty="0" smtClean="0"/>
              <a:t>Causal Explanations </a:t>
            </a:r>
            <a:endParaRPr lang="en-US" dirty="0"/>
          </a:p>
          <a:p>
            <a:r>
              <a:rPr lang="en-US" dirty="0" smtClean="0"/>
              <a:t>Thinking </a:t>
            </a:r>
            <a:r>
              <a:rPr lang="en-US" dirty="0"/>
              <a:t>about the World in Terms of Variables and </a:t>
            </a:r>
            <a:r>
              <a:rPr lang="en-US" dirty="0" smtClean="0"/>
              <a:t>Causal Explanations</a:t>
            </a:r>
            <a:endParaRPr lang="en-US" dirty="0"/>
          </a:p>
          <a:p>
            <a:r>
              <a:rPr lang="en-US" dirty="0" smtClean="0"/>
              <a:t>Models </a:t>
            </a:r>
            <a:r>
              <a:rPr lang="en-US" dirty="0"/>
              <a:t>of </a:t>
            </a:r>
            <a:r>
              <a:rPr lang="en-US" dirty="0" smtClean="0"/>
              <a:t>Politics</a:t>
            </a:r>
            <a:endParaRPr lang="en-US" dirty="0"/>
          </a:p>
          <a:p>
            <a:r>
              <a:rPr lang="en-US" dirty="0" smtClean="0"/>
              <a:t>Rules </a:t>
            </a:r>
            <a:r>
              <a:rPr lang="en-US" dirty="0"/>
              <a:t>of the Road to Scientific Knowledge about Politics</a:t>
            </a:r>
          </a:p>
        </p:txBody>
      </p:sp>
    </p:spTree>
    <p:extLst>
      <p:ext uri="{BB962C8B-B14F-4D97-AF65-F5344CB8AC3E}">
        <p14:creationId xmlns:p14="http://schemas.microsoft.com/office/powerpoint/2010/main" val="38469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Political </a:t>
            </a:r>
            <a:r>
              <a:rPr lang="en-US" dirty="0" smtClean="0"/>
              <a:t>Science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Political </a:t>
            </a:r>
            <a:r>
              <a:rPr lang="en-US" dirty="0"/>
              <a:t>science is about the scientific study of political phenomena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Fundamentals of Political Science Research was written with three goals in mind: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help you consume academic political science research in your other courses.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help you become a better consumer of information. 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start you on the road to becoming a producer of scientific research on politics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Approaching Politics Scientifically: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Search </a:t>
            </a:r>
            <a:r>
              <a:rPr lang="en-US" sz="3600" dirty="0"/>
              <a:t>for </a:t>
            </a:r>
            <a:r>
              <a:rPr lang="en-US" sz="3600" dirty="0" smtClean="0"/>
              <a:t>Causal Explanations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Theory </a:t>
            </a:r>
            <a:r>
              <a:rPr lang="en-US" dirty="0" smtClean="0">
                <a:sym typeface="Wingdings" pitchFamily="2" charset="2"/>
              </a:rPr>
              <a:t> </a:t>
            </a:r>
            <a:r>
              <a:rPr lang="en-US" dirty="0" smtClean="0"/>
              <a:t>Hypotheses</a:t>
            </a:r>
            <a:endParaRPr lang="en-US" dirty="0"/>
          </a:p>
          <a:p>
            <a:r>
              <a:rPr lang="en-US" dirty="0" smtClean="0"/>
              <a:t>Paradigm </a:t>
            </a:r>
            <a:endParaRPr lang="en-US" dirty="0"/>
          </a:p>
          <a:p>
            <a:r>
              <a:rPr lang="en-US" dirty="0" smtClean="0"/>
              <a:t>Paradigm 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road to scientific knowledge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94618"/>
            <a:ext cx="2286000" cy="4937128"/>
          </a:xfrm>
        </p:spPr>
      </p:pic>
    </p:spTree>
    <p:extLst>
      <p:ext uri="{BB962C8B-B14F-4D97-AF65-F5344CB8AC3E}">
        <p14:creationId xmlns:p14="http://schemas.microsoft.com/office/powerpoint/2010/main" val="5021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Thinking about the World in Terms of Variables and Causal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concepts to variables </a:t>
            </a:r>
            <a:endParaRPr lang="en-US" dirty="0" smtClean="0"/>
          </a:p>
          <a:p>
            <a:r>
              <a:rPr lang="en-US" dirty="0" smtClean="0"/>
              <a:t>variable </a:t>
            </a:r>
            <a:r>
              <a:rPr lang="en-US" dirty="0"/>
              <a:t>label and variable </a:t>
            </a:r>
            <a:r>
              <a:rPr lang="en-US" dirty="0" smtClean="0"/>
              <a:t>values</a:t>
            </a:r>
            <a:endParaRPr lang="en-US" dirty="0"/>
          </a:p>
          <a:p>
            <a:r>
              <a:rPr lang="en-US" dirty="0" smtClean="0"/>
              <a:t>independent </a:t>
            </a:r>
            <a:r>
              <a:rPr lang="en-US" dirty="0"/>
              <a:t>variable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dependent variable </a:t>
            </a:r>
          </a:p>
          <a:p>
            <a:r>
              <a:rPr lang="en-US" dirty="0" smtClean="0"/>
              <a:t>Try </a:t>
            </a:r>
            <a:r>
              <a:rPr lang="en-US" dirty="0"/>
              <a:t>to come up with your </a:t>
            </a:r>
            <a:r>
              <a:rPr lang="en-US" dirty="0" smtClean="0"/>
              <a:t>own causal </a:t>
            </a:r>
            <a:r>
              <a:rPr lang="en-US" dirty="0"/>
              <a:t>statement in terms of an independent and dependent </a:t>
            </a:r>
            <a:r>
              <a:rPr lang="en-US" dirty="0" smtClean="0"/>
              <a:t>variable; try </a:t>
            </a:r>
            <a:r>
              <a:rPr lang="en-US" dirty="0"/>
              <a:t>filling in the following blanks with some political variables</a:t>
            </a:r>
            <a:r>
              <a:rPr lang="en-US" dirty="0" smtClean="0"/>
              <a:t>: </a:t>
            </a:r>
          </a:p>
          <a:p>
            <a:pPr marL="0" indent="0" algn="ctr">
              <a:buNone/>
            </a:pPr>
            <a:r>
              <a:rPr lang="en-US" dirty="0" smtClean="0"/>
              <a:t>____________ </a:t>
            </a:r>
            <a:r>
              <a:rPr lang="en-US" i="1" dirty="0" smtClean="0"/>
              <a:t>causes</a:t>
            </a:r>
            <a:r>
              <a:rPr lang="en-US" dirty="0" smtClean="0"/>
              <a:t> 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Thinking about the World in Terms of Variables and </a:t>
            </a:r>
            <a:r>
              <a:rPr lang="en-US" sz="3600" dirty="0" smtClean="0"/>
              <a:t>Causal Explanations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</a:t>
            </a:r>
            <a:r>
              <a:rPr lang="en-US" dirty="0"/>
              <a:t>it's easier to phrase causal propositions </a:t>
            </a:r>
            <a:r>
              <a:rPr lang="en-US" dirty="0" smtClean="0"/>
              <a:t>more specifically </a:t>
            </a:r>
            <a:r>
              <a:rPr lang="en-US" dirty="0"/>
              <a:t>in terms of the values of the variables that you </a:t>
            </a:r>
            <a:r>
              <a:rPr lang="en-US" dirty="0" smtClean="0"/>
              <a:t>have in mind.</a:t>
            </a:r>
          </a:p>
          <a:p>
            <a:r>
              <a:rPr lang="en-US" dirty="0" smtClean="0"/>
              <a:t>For </a:t>
            </a:r>
            <a:r>
              <a:rPr lang="en-US" dirty="0"/>
              <a:t>instance</a:t>
            </a:r>
            <a:r>
              <a:rPr lang="en-US" dirty="0" smtClean="0"/>
              <a:t>, </a:t>
            </a:r>
          </a:p>
          <a:p>
            <a:pPr marL="0" indent="0" algn="ctr">
              <a:buNone/>
            </a:pPr>
            <a:r>
              <a:rPr lang="en-US" i="1" dirty="0" smtClean="0"/>
              <a:t>higher _________ causes lower ______</a:t>
            </a:r>
            <a:endParaRPr lang="en-US" i="1" dirty="0"/>
          </a:p>
          <a:p>
            <a:r>
              <a:rPr lang="en-US" dirty="0" smtClean="0"/>
              <a:t>or </a:t>
            </a:r>
          </a:p>
          <a:p>
            <a:pPr marL="0" indent="0" algn="ctr">
              <a:buNone/>
            </a:pPr>
            <a:r>
              <a:rPr lang="en-US" i="1" dirty="0" smtClean="0"/>
              <a:t>higher _______ </a:t>
            </a:r>
            <a:r>
              <a:rPr lang="en-US" i="1" dirty="0"/>
              <a:t>causes </a:t>
            </a:r>
            <a:r>
              <a:rPr lang="en-US" i="1" dirty="0" smtClean="0"/>
              <a:t>higher ________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theory to hypothesis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35" y="2087562"/>
            <a:ext cx="5918730" cy="3551238"/>
          </a:xfrm>
        </p:spPr>
      </p:pic>
    </p:spTree>
    <p:extLst>
      <p:ext uri="{BB962C8B-B14F-4D97-AF65-F5344CB8AC3E}">
        <p14:creationId xmlns:p14="http://schemas.microsoft.com/office/powerpoint/2010/main" val="6596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would you expect to see based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 </a:t>
            </a:r>
            <a:r>
              <a:rPr lang="en-US" sz="3600" dirty="0"/>
              <a:t>the theory of economic voting?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23545"/>
            <a:ext cx="5334000" cy="3879272"/>
          </a:xfrm>
        </p:spPr>
      </p:pic>
    </p:spTree>
    <p:extLst>
      <p:ext uri="{BB962C8B-B14F-4D97-AF65-F5344CB8AC3E}">
        <p14:creationId xmlns:p14="http://schemas.microsoft.com/office/powerpoint/2010/main" val="26624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PSR2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FPSR2B</Template>
  <TotalTime>1762</TotalTime>
  <Words>376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FPSR2B</vt:lpstr>
      <vt:lpstr>1_Office Theme</vt:lpstr>
      <vt:lpstr>The Fundamentals of Political Science Research, 2nd Edition</vt:lpstr>
      <vt:lpstr>Chapter 1 Outline</vt:lpstr>
      <vt:lpstr>Political Science?</vt:lpstr>
      <vt:lpstr>Approaching Politics Scientifically:  The Search for Causal Explanations</vt:lpstr>
      <vt:lpstr>The road to scientific knowledge</vt:lpstr>
      <vt:lpstr>Thinking about the World in Terms of Variables and Causal Explanations</vt:lpstr>
      <vt:lpstr>Thinking about the World in Terms of Variables and Causal Explanations</vt:lpstr>
      <vt:lpstr>From theory to hypothesis</vt:lpstr>
      <vt:lpstr>What would you expect to see based  on the theory of economic voting?</vt:lpstr>
      <vt:lpstr>What would you expect to see based on the theory of  economic voting? Two hypothetical cases</vt:lpstr>
      <vt:lpstr>What would you expect to see based  on the theory of economic voting?</vt:lpstr>
      <vt:lpstr>What would you expect to see based on the theory of  economic voting? Two hypothetical cases</vt:lpstr>
      <vt:lpstr>Models of Politics</vt:lpstr>
      <vt:lpstr>Rules of the Road to Scientific Knowledge about Politics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 of Political Science Research</dc:title>
  <dc:creator>g-whitten</dc:creator>
  <cp:lastModifiedBy>Guy Whitten</cp:lastModifiedBy>
  <cp:revision>14</cp:revision>
  <dcterms:created xsi:type="dcterms:W3CDTF">2013-05-08T21:29:38Z</dcterms:created>
  <dcterms:modified xsi:type="dcterms:W3CDTF">2013-05-10T15:26:28Z</dcterms:modified>
</cp:coreProperties>
</file>